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6" r:id="rId5"/>
    <p:sldId id="274" r:id="rId6"/>
    <p:sldId id="275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99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arcticdomainawarenesscenter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326" y="1887357"/>
            <a:ext cx="7758113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16942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15326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691932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0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6071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40731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86794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651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7461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4128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59984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70125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95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950228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859520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70559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08122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25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4714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48599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879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216754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60" y="2605425"/>
            <a:ext cx="3089676" cy="1312429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 userDrawn="1"/>
        </p:nvSpPr>
        <p:spPr>
          <a:xfrm>
            <a:off x="3297196" y="3917854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Research for the Arctic Operator…</a:t>
            </a: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767386" y="4213129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For Today and For</a:t>
            </a:r>
            <a:r>
              <a:rPr lang="en-US" sz="1800" baseline="0" dirty="0">
                <a:latin typeface="Franklin Gothic Book" panose="020B0503020102020204" pitchFamily="34" charset="0"/>
              </a:rPr>
              <a:t> the Future</a:t>
            </a:r>
            <a:endParaRPr lang="en-US" sz="1800" dirty="0">
              <a:latin typeface="Franklin Gothic Book" panose="020B05030201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5" y="2947497"/>
            <a:ext cx="3709608" cy="590928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 userDrawn="1"/>
        </p:nvSpPr>
        <p:spPr>
          <a:xfrm>
            <a:off x="0" y="4639731"/>
            <a:ext cx="12191999" cy="422245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4"/>
              </a:rPr>
              <a:t>https://arcticdomainawarenesscenter.org</a:t>
            </a:r>
            <a:r>
              <a:rPr lang="en-US" sz="1800" dirty="0">
                <a:latin typeface="Franklin Gothic Book" panose="020B05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7595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04" y="6129047"/>
            <a:ext cx="1491819" cy="6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1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1ED23D-F5B9-4098-9DE9-AC7107B0EA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072" y="0"/>
            <a:ext cx="3766458" cy="326571"/>
          </a:xfrm>
        </p:spPr>
        <p:txBody>
          <a:bodyPr/>
          <a:lstStyle/>
          <a:p>
            <a:r>
              <a:rPr lang="en-US" dirty="0"/>
              <a:t>ADAC’s Arctic C-ICE March 16-17, 2021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B5A972D-B8D6-5F45-8E50-2D92861D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86" y="2835274"/>
            <a:ext cx="10515600" cy="593726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On behalf of the Arctic Domain Awareness Center (ADAC) and the University of Alaska…</a:t>
            </a:r>
          </a:p>
        </p:txBody>
      </p:sp>
      <p:sp>
        <p:nvSpPr>
          <p:cNvPr id="9" name="Document 8">
            <a:extLst>
              <a:ext uri="{FF2B5EF4-FFF2-40B4-BE49-F238E27FC236}">
                <a16:creationId xmlns:a16="http://schemas.microsoft.com/office/drawing/2014/main" id="{68E88756-5C3A-3242-A1FF-7E0DC227271E}"/>
              </a:ext>
            </a:extLst>
          </p:cNvPr>
          <p:cNvSpPr/>
          <p:nvPr/>
        </p:nvSpPr>
        <p:spPr>
          <a:xfrm>
            <a:off x="0" y="0"/>
            <a:ext cx="12192000" cy="2498272"/>
          </a:xfrm>
          <a:prstGeom prst="flowChartDocumen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98F80A-2C1C-0E47-A3CD-5301B87EE5FC}"/>
              </a:ext>
            </a:extLst>
          </p:cNvPr>
          <p:cNvSpPr/>
          <p:nvPr/>
        </p:nvSpPr>
        <p:spPr>
          <a:xfrm>
            <a:off x="1230086" y="3132137"/>
            <a:ext cx="9728616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Welcome</a:t>
            </a:r>
            <a:r>
              <a:rPr lang="en-US" sz="5400" dirty="0">
                <a:ln w="0"/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 algn="ctr"/>
            <a:r>
              <a:rPr lang="en-US" sz="4000" b="0" i="1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to the 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2021 Arctic Challenges, Innovations, and Commerce Expo (Arctic C-ICE) </a:t>
            </a:r>
          </a:p>
        </p:txBody>
      </p:sp>
    </p:spTree>
    <p:extLst>
      <p:ext uri="{BB962C8B-B14F-4D97-AF65-F5344CB8AC3E}">
        <p14:creationId xmlns:p14="http://schemas.microsoft.com/office/powerpoint/2010/main" val="179435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FBAA72B-E35D-4AC1-BC7D-4E5F940B6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16" y="295751"/>
            <a:ext cx="10515600" cy="593726"/>
          </a:xfrm>
        </p:spPr>
        <p:txBody>
          <a:bodyPr/>
          <a:lstStyle/>
          <a:p>
            <a:pPr algn="ctr"/>
            <a:r>
              <a:rPr lang="en-US" dirty="0"/>
              <a:t>Technical Overview of the Expo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D451CB0-DE19-DB41-AAC7-780FE97EA4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-106362"/>
            <a:ext cx="3733799" cy="457199"/>
          </a:xfrm>
        </p:spPr>
        <p:txBody>
          <a:bodyPr/>
          <a:lstStyle/>
          <a:p>
            <a:r>
              <a:rPr lang="en-US" dirty="0"/>
              <a:t>ADAC’s Arctic C-ICE March 16-17, 2021: Day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DC8772-800E-6145-827D-B29BB22ED53F}"/>
              </a:ext>
            </a:extLst>
          </p:cNvPr>
          <p:cNvSpPr/>
          <p:nvPr/>
        </p:nvSpPr>
        <p:spPr>
          <a:xfrm>
            <a:off x="0" y="752950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E98CC-A325-8D46-A827-8003B5ACE159}"/>
              </a:ext>
            </a:extLst>
          </p:cNvPr>
          <p:cNvSpPr txBox="1"/>
          <p:nvPr/>
        </p:nvSpPr>
        <p:spPr>
          <a:xfrm>
            <a:off x="867585" y="1015399"/>
            <a:ext cx="408297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arcticdomainawarenesscenter.org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AE796B-CFA5-7140-B9FA-228CBF50F552}"/>
              </a:ext>
            </a:extLst>
          </p:cNvPr>
          <p:cNvSpPr/>
          <p:nvPr/>
        </p:nvSpPr>
        <p:spPr>
          <a:xfrm>
            <a:off x="0" y="1796538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</a:p>
        </p:txBody>
      </p:sp>
      <p:pic>
        <p:nvPicPr>
          <p:cNvPr id="26" name="Picture 25" descr="Graphical user interface&#10;&#10;Description automatically generated">
            <a:extLst>
              <a:ext uri="{FF2B5EF4-FFF2-40B4-BE49-F238E27FC236}">
                <a16:creationId xmlns:a16="http://schemas.microsoft.com/office/drawing/2014/main" id="{6D4F0745-7E5E-904B-A4C6-8E2873331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545" y="1701844"/>
            <a:ext cx="2481140" cy="2004512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13838A5C-4151-E04B-A627-0AC17814A4FE}"/>
              </a:ext>
            </a:extLst>
          </p:cNvPr>
          <p:cNvSpPr/>
          <p:nvPr/>
        </p:nvSpPr>
        <p:spPr>
          <a:xfrm>
            <a:off x="2155437" y="1529770"/>
            <a:ext cx="1111356" cy="43927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B70474-2853-304E-8F9E-CC16C8D126F0}"/>
              </a:ext>
            </a:extLst>
          </p:cNvPr>
          <p:cNvSpPr/>
          <p:nvPr/>
        </p:nvSpPr>
        <p:spPr>
          <a:xfrm>
            <a:off x="0" y="391055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pic>
        <p:nvPicPr>
          <p:cNvPr id="34" name="Picture 33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315DA2D-B003-7C48-B2D7-21966962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43" y="4046076"/>
            <a:ext cx="2527142" cy="1843274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95D2F84B-3A44-B544-8391-BFBA2EB9C9F1}"/>
              </a:ext>
            </a:extLst>
          </p:cNvPr>
          <p:cNvSpPr/>
          <p:nvPr/>
        </p:nvSpPr>
        <p:spPr>
          <a:xfrm>
            <a:off x="2755451" y="5491764"/>
            <a:ext cx="1022684" cy="41085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CA7CB6E-F2B8-114F-ACE6-611539BEC91E}"/>
              </a:ext>
            </a:extLst>
          </p:cNvPr>
          <p:cNvSpPr/>
          <p:nvPr/>
        </p:nvSpPr>
        <p:spPr>
          <a:xfrm>
            <a:off x="5712699" y="74018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</a:t>
            </a:r>
          </a:p>
        </p:txBody>
      </p:sp>
      <p:pic>
        <p:nvPicPr>
          <p:cNvPr id="42" name="Picture 41" descr="Graphical user interface&#10;&#10;Description automatically generated">
            <a:extLst>
              <a:ext uri="{FF2B5EF4-FFF2-40B4-BE49-F238E27FC236}">
                <a16:creationId xmlns:a16="http://schemas.microsoft.com/office/drawing/2014/main" id="{8B22FE61-7AFF-3C47-88B4-46A552035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01" y="1015399"/>
            <a:ext cx="4021404" cy="2583447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15055F7-3C34-8546-BC01-C3C272FC33D2}"/>
              </a:ext>
            </a:extLst>
          </p:cNvPr>
          <p:cNvSpPr/>
          <p:nvPr/>
        </p:nvSpPr>
        <p:spPr>
          <a:xfrm>
            <a:off x="8196837" y="3558406"/>
            <a:ext cx="1272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and/or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45" name="Picture 4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F52C5BD-8E7B-9047-B2C9-B0A339EE3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37" y="4046076"/>
            <a:ext cx="4054668" cy="2264295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286DC1CA-3AFF-654F-AA9B-C0855CE95463}"/>
              </a:ext>
            </a:extLst>
          </p:cNvPr>
          <p:cNvSpPr/>
          <p:nvPr/>
        </p:nvSpPr>
        <p:spPr>
          <a:xfrm>
            <a:off x="7132635" y="3898767"/>
            <a:ext cx="1272668" cy="47061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9A1E5FE6-721F-A041-97DB-8CD21B2A7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303" y="2144626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EBFC520E-7FD8-774A-A48F-10A9BA76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37" y="5132132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92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Live Presentations over in Denali Hall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4203" y="3429000"/>
            <a:ext cx="9668656" cy="150018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0730-0850 AKDT/1130-1250 EDT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algn="ctr"/>
            <a:r>
              <a:rPr lang="en-US" dirty="0">
                <a:solidFill>
                  <a:schemeClr val="tx2"/>
                </a:solidFill>
                <a:highlight>
                  <a:srgbClr val="FFFF00"/>
                </a:highlight>
              </a:rPr>
              <a:t>Links at the CICE Event Hub: </a:t>
            </a:r>
            <a:r>
              <a:rPr lang="en-US" dirty="0" err="1">
                <a:solidFill>
                  <a:schemeClr val="tx2"/>
                </a:solidFill>
                <a:highlight>
                  <a:srgbClr val="FFFF00"/>
                </a:highlight>
              </a:rPr>
              <a:t>arcticdomainawarenesscenter.org</a:t>
            </a:r>
            <a:endParaRPr lang="en-US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</p:spTree>
    <p:extLst>
      <p:ext uri="{BB962C8B-B14F-4D97-AF65-F5344CB8AC3E}">
        <p14:creationId xmlns:p14="http://schemas.microsoft.com/office/powerpoint/2010/main" val="289419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026" y="1666239"/>
            <a:ext cx="7403423" cy="2577553"/>
          </a:xfrm>
        </p:spPr>
        <p:txBody>
          <a:bodyPr>
            <a:normAutofit/>
          </a:bodyPr>
          <a:lstStyle/>
          <a:p>
            <a:r>
              <a:rPr lang="en-US" dirty="0"/>
              <a:t>Matthew Zimmerman</a:t>
            </a:r>
            <a:br>
              <a:rPr lang="en-US" dirty="0"/>
            </a:br>
            <a:r>
              <a:rPr lang="en-US" sz="3400" dirty="0"/>
              <a:t>Executive Vice President of Engineering</a:t>
            </a:r>
            <a:br>
              <a:rPr lang="en-US" sz="3400" dirty="0"/>
            </a:br>
            <a:r>
              <a:rPr lang="en-US" sz="3400" dirty="0">
                <a:solidFill>
                  <a:schemeClr val="bg1"/>
                </a:solidFill>
              </a:rPr>
              <a:t>Farsounder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44026" y="4243792"/>
            <a:ext cx="4684530" cy="58379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0900-0930 AKDT/0100-0130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385ACA-C003-1248-A984-25F8F072D0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22142" y="1666239"/>
            <a:ext cx="2731593" cy="357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4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4026" y="1666239"/>
            <a:ext cx="7403423" cy="2577553"/>
          </a:xfrm>
        </p:spPr>
        <p:txBody>
          <a:bodyPr>
            <a:normAutofit/>
          </a:bodyPr>
          <a:lstStyle/>
          <a:p>
            <a:r>
              <a:rPr lang="en-US" dirty="0"/>
              <a:t>R. Isaak Hurst</a:t>
            </a:r>
            <a:br>
              <a:rPr lang="en-US" dirty="0"/>
            </a:br>
            <a:r>
              <a:rPr lang="en-US" sz="3400" dirty="0"/>
              <a:t>Founder &amp; Principal Attorney</a:t>
            </a:r>
            <a:br>
              <a:rPr lang="en-US" sz="3400" dirty="0"/>
            </a:br>
            <a:r>
              <a:rPr lang="en-US" sz="3400" dirty="0">
                <a:solidFill>
                  <a:schemeClr val="bg1"/>
                </a:solidFill>
              </a:rPr>
              <a:t>International Maritime Group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44026" y="4243792"/>
            <a:ext cx="4684530" cy="58379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0930-1000 AKDT/0130-0210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385ACA-C003-1248-A984-25F8F072D0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626" y="1666239"/>
            <a:ext cx="2684624" cy="357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0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0808"/>
            <a:ext cx="10515600" cy="16631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Presentations in Denali Hall</a:t>
            </a:r>
            <a:br>
              <a:rPr lang="en-US" dirty="0"/>
            </a:br>
            <a:r>
              <a:rPr lang="en-US" dirty="0"/>
              <a:t>until 1200 AKDT/0400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</p:spTree>
    <p:extLst>
      <p:ext uri="{BB962C8B-B14F-4D97-AF65-F5344CB8AC3E}">
        <p14:creationId xmlns:p14="http://schemas.microsoft.com/office/powerpoint/2010/main" val="147022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4CCA-0C16-A342-881C-5F97205C2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7993"/>
            <a:ext cx="10515600" cy="9906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Welcome to the </a:t>
            </a:r>
            <a:br>
              <a:rPr lang="en-US" sz="3600" dirty="0"/>
            </a:br>
            <a:r>
              <a:rPr lang="en-US" sz="4400" dirty="0"/>
              <a:t>Arctic C-ICE Solutions Showcase</a:t>
            </a:r>
            <a:endParaRPr lang="en-US" sz="36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5B31D5F-CA08-C743-A37B-AED723C45218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1210-1330 AKDT/1610-1730 EDT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CCC83D-EE80-4B4F-9E93-FF035C0DD1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1B551FB-F4D8-7348-8E4B-A39C9A4D1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30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A1FC4C-FC8F-4543-A5A3-2FC755C0C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597688"/>
              </p:ext>
            </p:extLst>
          </p:nvPr>
        </p:nvGraphicFramePr>
        <p:xfrm>
          <a:off x="1116984" y="2121217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Vessel Monitoring, Geofencing &amp; Alert Awareness Project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324351-5EFC-BF46-B23B-230A780A5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38204"/>
              </p:ext>
            </p:extLst>
          </p:nvPr>
        </p:nvGraphicFramePr>
        <p:xfrm>
          <a:off x="3778372" y="2121216"/>
          <a:ext cx="1948195" cy="1654216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2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Remote Unmanned Aircraft System (UAS) Project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3" name="Table 11">
            <a:extLst>
              <a:ext uri="{FF2B5EF4-FFF2-40B4-BE49-F238E27FC236}">
                <a16:creationId xmlns:a16="http://schemas.microsoft.com/office/drawing/2014/main" id="{11B0F083-34DE-4A4B-96FE-D5F745037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607223"/>
              </p:ext>
            </p:extLst>
          </p:nvPr>
        </p:nvGraphicFramePr>
        <p:xfrm>
          <a:off x="9126820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Borrum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Energy Solutions Inc.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4" name="Table 11">
            <a:extLst>
              <a:ext uri="{FF2B5EF4-FFF2-40B4-BE49-F238E27FC236}">
                <a16:creationId xmlns:a16="http://schemas.microsoft.com/office/drawing/2014/main" id="{DE9C1719-51FE-0D45-A249-F6B64BD75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14908"/>
              </p:ext>
            </p:extLst>
          </p:nvPr>
        </p:nvGraphicFramePr>
        <p:xfrm>
          <a:off x="1116983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99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494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Marine Induced Polarization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5" name="Table 11">
            <a:extLst>
              <a:ext uri="{FF2B5EF4-FFF2-40B4-BE49-F238E27FC236}">
                <a16:creationId xmlns:a16="http://schemas.microsoft.com/office/drawing/2014/main" id="{5CF9550B-A0D3-F247-84E1-207A13CE9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90548"/>
              </p:ext>
            </p:extLst>
          </p:nvPr>
        </p:nvGraphicFramePr>
        <p:xfrm>
          <a:off x="6465433" y="2146761"/>
          <a:ext cx="1948195" cy="156256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7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Maritime Spills Modeling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6" name="Table 11">
            <a:extLst>
              <a:ext uri="{FF2B5EF4-FFF2-40B4-BE49-F238E27FC236}">
                <a16:creationId xmlns:a16="http://schemas.microsoft.com/office/drawing/2014/main" id="{BA7D9734-0473-C949-94F5-7532E791B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865251"/>
              </p:ext>
            </p:extLst>
          </p:nvPr>
        </p:nvGraphicFramePr>
        <p:xfrm>
          <a:off x="9126821" y="2146761"/>
          <a:ext cx="1948195" cy="1562563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Ice Conditions Index for the Arctic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7" name="Table 11">
            <a:extLst>
              <a:ext uri="{FF2B5EF4-FFF2-40B4-BE49-F238E27FC236}">
                <a16:creationId xmlns:a16="http://schemas.microsoft.com/office/drawing/2014/main" id="{32EC5B7F-2B94-124F-BDF7-9294F890F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056705"/>
              </p:ext>
            </p:extLst>
          </p:nvPr>
        </p:nvGraphicFramePr>
        <p:xfrm>
          <a:off x="3778372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Long Range Autonomous Underwater Vehicle (LRAUV)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8" name="Table 11">
            <a:extLst>
              <a:ext uri="{FF2B5EF4-FFF2-40B4-BE49-F238E27FC236}">
                <a16:creationId xmlns:a16="http://schemas.microsoft.com/office/drawing/2014/main" id="{1EF59F3B-0C7D-BD46-B0C3-20858F364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438673"/>
              </p:ext>
            </p:extLst>
          </p:nvPr>
        </p:nvGraphicFramePr>
        <p:xfrm>
          <a:off x="6465432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9870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Breakout Room 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96149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FarSounder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350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AC20F7-499C-FA4C-99A3-38A0D0DD22D8}"/>
              </a:ext>
            </a:extLst>
          </p:cNvPr>
          <p:cNvSpPr/>
          <p:nvPr/>
        </p:nvSpPr>
        <p:spPr>
          <a:xfrm>
            <a:off x="4243922" y="1267096"/>
            <a:ext cx="3704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92131134"/>
      </p:ext>
    </p:extLst>
  </p:cSld>
  <p:clrMapOvr>
    <a:masterClrMapping/>
  </p:clrMapOvr>
</p:sld>
</file>

<file path=ppt/theme/theme1.xml><?xml version="1.0" encoding="utf-8"?>
<a:theme xmlns:a="http://schemas.openxmlformats.org/drawingml/2006/main" name="ADAC_PowerPoint_Theme_v1.0_Dark">
  <a:themeElements>
    <a:clrScheme name="Custom 1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3EBBF0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AC_PowerPoint_Theme_v1.0_Dark" id="{BFB68698-0A4C-49BC-B60D-8C5B3920E5AD}" vid="{33F097C8-93C5-4FEA-BCF0-8840BA58E55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269</Words>
  <Application>Microsoft Macintosh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Book</vt:lpstr>
      <vt:lpstr>Helvetica</vt:lpstr>
      <vt:lpstr>ADAC_PowerPoint_Theme_v1.0_Dark</vt:lpstr>
      <vt:lpstr>On behalf of the Arctic Domain Awareness Center (ADAC) and the University of Alaska…</vt:lpstr>
      <vt:lpstr>Technical Overview of the Expo</vt:lpstr>
      <vt:lpstr>Live Presentations over in Denali Hall</vt:lpstr>
      <vt:lpstr>Matthew Zimmerman Executive Vice President of Engineering Farsounder</vt:lpstr>
      <vt:lpstr>R. Isaak Hurst Founder &amp; Principal Attorney International Maritime Group</vt:lpstr>
      <vt:lpstr>Presentations in Denali Hall until 1200 AKDT/0400 EDT</vt:lpstr>
      <vt:lpstr>Welcome to the  Arctic C-ICE Solutions Showcase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MATTHEWS Elizabeth</dc:creator>
  <cp:keywords/>
  <dc:description/>
  <cp:lastModifiedBy>MATTHEWS Elizabeth</cp:lastModifiedBy>
  <cp:revision>46</cp:revision>
  <dcterms:created xsi:type="dcterms:W3CDTF">2021-03-12T21:49:07Z</dcterms:created>
  <dcterms:modified xsi:type="dcterms:W3CDTF">2021-03-16T01:14:09Z</dcterms:modified>
  <cp:category/>
</cp:coreProperties>
</file>